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handoutMasterIdLst>
    <p:handoutMasterId r:id="rId18"/>
  </p:handoutMasterIdLst>
  <p:sldIdLst>
    <p:sldId id="409" r:id="rId3"/>
    <p:sldId id="410" r:id="rId4"/>
    <p:sldId id="411" r:id="rId5"/>
    <p:sldId id="412" r:id="rId6"/>
    <p:sldId id="413" r:id="rId7"/>
    <p:sldId id="414" r:id="rId8"/>
    <p:sldId id="415" r:id="rId9"/>
    <p:sldId id="416" r:id="rId10"/>
    <p:sldId id="417" r:id="rId11"/>
    <p:sldId id="418" r:id="rId12"/>
    <p:sldId id="419" r:id="rId13"/>
    <p:sldId id="420" r:id="rId14"/>
    <p:sldId id="421" r:id="rId15"/>
    <p:sldId id="422"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DCDC"/>
    <a:srgbClr val="F0F0F0"/>
    <a:srgbClr val="E6E6E6"/>
    <a:srgbClr val="C8C8C8"/>
    <a:srgbClr val="FFFFFF"/>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60"/>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notesMaster" Target="notesMasters/notesMaster1.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微软雅黑" panose="020B0503020204020204" pitchFamily="34" charset="-122"/>
              <a:ea typeface="微软雅黑"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pitchFamily="34" charset="-122"/>
                <a:ea typeface="微软雅黑" panose="020B0503020204020204" pitchFamily="34" charset="-122"/>
              </a:rPr>
            </a:fld>
            <a:endParaRPr lang="zh-CN" altLang="en-US">
              <a:latin typeface="微软雅黑" panose="020B0503020204020204" pitchFamily="34" charset="-122"/>
              <a:ea typeface="微软雅黑"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pitchFamily="34" charset="-122"/>
              <a:ea typeface="微软雅黑"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pitchFamily="34" charset="-122"/>
                <a:ea typeface="微软雅黑" panose="020B0503020204020204" pitchFamily="34" charset="-122"/>
              </a:rPr>
            </a:fld>
            <a:endParaRPr lang="zh-CN" altLang="en-US">
              <a:latin typeface="微软雅黑" panose="020B0503020204020204" pitchFamily="34" charset="-122"/>
              <a:ea typeface="微软雅黑" panose="020B0503020204020204" pitchFamily="3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pitchFamily="34" charset="-122"/>
                <a:ea typeface="微软雅黑" panose="020B0503020204020204" pitchFamily="34" charset="-122"/>
              </a:defRPr>
            </a:lvl1pPr>
          </a:lstStyle>
          <a:p>
            <a:fld id="{1AC49D05-6128-4D0D-A32A-06A5E73B386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pitchFamily="34" charset="-122"/>
                <a:ea typeface="微软雅黑" panose="020B0503020204020204" pitchFamily="34" charset="-122"/>
              </a:defRPr>
            </a:lvl1pPr>
          </a:lstStyle>
          <a:p>
            <a:fld id="{5849F42C-2DAE-424C-A4B8-3140182C3E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pitchFamily="34" charset="-122"/>
        <a:ea typeface="微软雅黑" panose="020B0503020204020204" pitchFamily="34" charset="-122"/>
        <a:cs typeface="+mn-cs"/>
      </a:defRPr>
    </a:lvl1pPr>
    <a:lvl2pPr marL="4572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lvl1pPr marL="228600" indent="-228600">
              <a:lnSpc>
                <a:spcPct val="130000"/>
              </a:lnSpc>
              <a:buFont typeface="Wingdings" panose="05000000000000000000" pitchFamily="2" charset="2"/>
              <a:buChar char="l"/>
              <a:defRPr spc="150" baseline="0">
                <a:solidFill>
                  <a:schemeClr val="tx1">
                    <a:lumMod val="65000"/>
                    <a:lumOff val="35000"/>
                  </a:schemeClr>
                </a:solidFill>
              </a:defRPr>
            </a:lvl1pPr>
            <a:lvl2pPr marL="685800" indent="-228600">
              <a:lnSpc>
                <a:spcPct val="130000"/>
              </a:lnSpc>
              <a:buFont typeface="Wingdings" panose="05000000000000000000" pitchFamily="2" charset="2"/>
              <a:buChar char="l"/>
              <a:defRPr spc="150" baseline="0">
                <a:solidFill>
                  <a:schemeClr val="tx1">
                    <a:lumMod val="65000"/>
                    <a:lumOff val="35000"/>
                  </a:schemeClr>
                </a:solidFill>
              </a:defRPr>
            </a:lvl2pPr>
            <a:lvl3pPr marL="1143000" indent="-228600">
              <a:lnSpc>
                <a:spcPct val="130000"/>
              </a:lnSpc>
              <a:buFont typeface="Wingdings" panose="05000000000000000000" pitchFamily="2" charset="2"/>
              <a:buChar char="l"/>
              <a:defRPr spc="150" baseline="0">
                <a:solidFill>
                  <a:schemeClr val="tx1">
                    <a:lumMod val="65000"/>
                    <a:lumOff val="35000"/>
                  </a:schemeClr>
                </a:solidFill>
              </a:defRPr>
            </a:lvl3pPr>
            <a:lvl4pPr marL="1600200" indent="-228600">
              <a:lnSpc>
                <a:spcPct val="130000"/>
              </a:lnSpc>
              <a:buFont typeface="Wingdings" panose="05000000000000000000" pitchFamily="2" charset="2"/>
              <a:buChar char="l"/>
              <a:defRPr spc="150" baseline="0">
                <a:solidFill>
                  <a:schemeClr val="tx1">
                    <a:lumMod val="65000"/>
                    <a:lumOff val="35000"/>
                  </a:schemeClr>
                </a:solidFill>
              </a:defRPr>
            </a:lvl4pPr>
            <a:lvl5pPr marL="2057400" indent="-228600">
              <a:lnSpc>
                <a:spcPct val="130000"/>
              </a:lnSpc>
              <a:buFont typeface="Wingdings" panose="05000000000000000000" pitchFamily="2" charset="2"/>
              <a:buChar char="l"/>
              <a:defRPr spc="150" baseline="0">
                <a:solidFill>
                  <a:schemeClr val="tx1">
                    <a:lumMod val="65000"/>
                    <a:lumOff val="3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914400" marR="0" lvl="2"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371600" marR="0" lvl="3"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1828800" marR="0" lvl="4"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lvl1pPr marL="2286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4pPr>
            <a:lvl5pPr>
              <a:lnSpc>
                <a:spcPct val="13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1264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hasCustomPrompt="1"/>
            <p:custDataLst>
              <p:tags r:id="rId3"/>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4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stStyle>
          <a:p>
            <a:pPr lvl="0"/>
            <a:r>
              <a:rPr dirty="0">
                <a:sym typeface="+mn-ea"/>
              </a:rPr>
              <a:t>单击此处编辑文本</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lvl1pPr>
              <a:defRPr baseline="0"/>
            </a:lvl1p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hasCustomPrompt="1"/>
            <p:custDataLst>
              <p:tags r:id="rId3"/>
            </p:custDataLst>
          </p:nvPr>
        </p:nvSpPr>
        <p:spPr>
          <a:xfrm>
            <a:off x="914400" y="914400"/>
            <a:ext cx="9169200" cy="5029200"/>
          </a:xfrm>
        </p:spPr>
        <p:txBody>
          <a:bodyPr vert="eaVert" lIns="46800" tIns="46800" rIns="46800" bIns="46800"/>
          <a:lstStyle>
            <a:lvl1pPr indent="0" eaLnBrk="1" fontAlgn="auto" latinLnBrk="0" hangingPunct="1">
              <a:lnSpc>
                <a:spcPct val="160000"/>
              </a:lnSpc>
              <a:spcAft>
                <a:spcPts val="1600"/>
              </a:spcAft>
              <a:buNone/>
              <a:defRPr spc="300" baseline="0">
                <a:solidFill>
                  <a:schemeClr val="tx1">
                    <a:lumMod val="65000"/>
                    <a:lumOff val="35000"/>
                  </a:schemeClr>
                </a:solidFill>
              </a:defRPr>
            </a:lvl1pPr>
            <a:lvl2pPr indent="0" eaLnBrk="1" fontAlgn="auto" latinLnBrk="0" hangingPunct="1">
              <a:lnSpc>
                <a:spcPct val="160000"/>
              </a:lnSpc>
              <a:spcAft>
                <a:spcPts val="1600"/>
              </a:spcAft>
              <a:buNone/>
              <a:defRPr spc="300" baseline="0">
                <a:solidFill>
                  <a:schemeClr val="tx1">
                    <a:lumMod val="65000"/>
                    <a:lumOff val="35000"/>
                  </a:schemeClr>
                </a:solidFill>
              </a:defRPr>
            </a:lvl2pPr>
            <a:lvl3pPr indent="0" eaLnBrk="1" fontAlgn="auto" latinLnBrk="0" hangingPunct="1">
              <a:lnSpc>
                <a:spcPct val="160000"/>
              </a:lnSpc>
              <a:spcAft>
                <a:spcPts val="1600"/>
              </a:spcAft>
              <a:buNone/>
              <a:defRPr spc="300" baseline="0">
                <a:solidFill>
                  <a:schemeClr val="tx1">
                    <a:lumMod val="65000"/>
                    <a:lumOff val="35000"/>
                  </a:schemeClr>
                </a:solidFill>
              </a:defRPr>
            </a:lvl3pPr>
            <a:lvl4pPr indent="0" eaLnBrk="1" fontAlgn="auto" latinLnBrk="0" hangingPunct="1">
              <a:lnSpc>
                <a:spcPct val="160000"/>
              </a:lnSpc>
              <a:spcAft>
                <a:spcPts val="1600"/>
              </a:spcAft>
              <a:buNone/>
              <a:defRPr spc="300" baseline="0">
                <a:solidFill>
                  <a:schemeClr val="tx1">
                    <a:lumMod val="65000"/>
                    <a:lumOff val="35000"/>
                  </a:schemeClr>
                </a:solidFill>
              </a:defRPr>
            </a:lvl4pPr>
            <a:lvl5pPr indent="0" eaLnBrk="1" fontAlgn="auto" latinLnBrk="0" hangingPunct="1">
              <a:lnSpc>
                <a:spcPct val="160000"/>
              </a:lnSpc>
              <a:spcAft>
                <a:spcPts val="1600"/>
              </a:spcAft>
              <a:buNone/>
              <a:defRPr spc="300" baseline="0">
                <a:solidFill>
                  <a:schemeClr val="tx1">
                    <a:lumMod val="65000"/>
                    <a:lumOff val="35000"/>
                  </a:schemeClr>
                </a:solidFill>
              </a:defRPr>
            </a:lvl5pPr>
          </a:lstStyle>
          <a:p>
            <a:pPr lvl="0"/>
            <a:r>
              <a:rPr lang="zh-CN" altLang="en-US" dirty="0"/>
              <a:t>单击此处编辑文本</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648000"/>
          </a:xfrm>
          <a:prstGeom prst="rect">
            <a:avLst/>
          </a:prstGeom>
        </p:spPr>
        <p:txBody>
          <a:bodyPr vert="horz" lIns="101600" tIns="38100" rIns="76200" bIns="3810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515600"/>
            <a:ext cx="10969200" cy="473688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4.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5.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6.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8.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7.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8.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9.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0.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2.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p:txBody>
          <a:bodyPr/>
          <a:p>
            <a:r>
              <a:rPr lang="zh-CN" altLang="zh-CN"/>
              <a:t>细胞信号转导</a:t>
            </a:r>
            <a:endParaRPr lang="zh-CN" altLang="zh-CN"/>
          </a:p>
        </p:txBody>
      </p:sp>
      <p:sp>
        <p:nvSpPr>
          <p:cNvPr id="3" name="副标题 2"/>
          <p:cNvSpPr>
            <a:spLocks noGrp="1"/>
          </p:cNvSpPr>
          <p:nvPr>
            <p:ph type="subTitle" idx="1"/>
            <p:custDataLst>
              <p:tags r:id="rId2"/>
            </p:custDataLst>
          </p:nvPr>
        </p:nvSpPr>
        <p:spPr/>
        <p:txBody>
          <a:bodyPr/>
          <a:p>
            <a:r>
              <a:rPr lang="zh-CN" altLang="en-US"/>
              <a:t>基因转录调控的信号转导</a:t>
            </a:r>
            <a:endParaRPr lang="zh-CN" altLang="en-US"/>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71520" y="240100"/>
            <a:ext cx="10969200" cy="705600"/>
          </a:xfrm>
        </p:spPr>
        <p:txBody>
          <a:bodyPr/>
          <a:p>
            <a:r>
              <a:rPr lang="en-US" altLang="zh-CN"/>
              <a:t>Notch</a:t>
            </a:r>
            <a:r>
              <a:t>信号通路</a:t>
            </a:r>
          </a:p>
        </p:txBody>
      </p:sp>
      <p:pic>
        <p:nvPicPr>
          <p:cNvPr id="4" name="内容占位符 3"/>
          <p:cNvPicPr>
            <a:picLocks noChangeAspect="1"/>
          </p:cNvPicPr>
          <p:nvPr>
            <p:ph idx="1"/>
          </p:nvPr>
        </p:nvPicPr>
        <p:blipFill>
          <a:blip r:embed="rId1"/>
          <a:srcRect t="11114"/>
          <a:stretch>
            <a:fillRect/>
          </a:stretch>
        </p:blipFill>
        <p:spPr>
          <a:xfrm>
            <a:off x="3806190" y="7620"/>
            <a:ext cx="8299450" cy="6850380"/>
          </a:xfrm>
          <a:prstGeom prst="rect">
            <a:avLst/>
          </a:prstGeom>
        </p:spPr>
      </p:pic>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细胞表面整联蛋白介导的信号转导</a:t>
            </a:r>
            <a:endParaRPr lang="zh-CN" altLang="en-US"/>
          </a:p>
        </p:txBody>
      </p:sp>
      <p:sp>
        <p:nvSpPr>
          <p:cNvPr id="3" name="内容占位符 2"/>
          <p:cNvSpPr>
            <a:spLocks noGrp="1"/>
          </p:cNvSpPr>
          <p:nvPr>
            <p:ph idx="1"/>
          </p:nvPr>
        </p:nvSpPr>
        <p:spPr/>
        <p:txBody>
          <a:bodyPr/>
          <a:p>
            <a:r>
              <a:rPr lang="zh-CN" altLang="en-US" sz="1800"/>
              <a:t>正常的体细胞与癌细胞在体外培养时，具有一个显著的特征，就是前者必须依赖于和细胞外基质的黏附，不能悬浮培养。</a:t>
            </a:r>
            <a:endParaRPr lang="zh-CN" altLang="en-US" sz="1800"/>
          </a:p>
          <a:p>
            <a:r>
              <a:rPr sz="1800"/>
              <a:t>体细胞与胞外基质的这种交互，是依赖于细胞表面形成的黏着斑，是一种复杂的大分子复合物，内部具有整联蛋白、胞质蛋白、肌动蛋白纤维束和一些重要激酶（如酪氨酸激酶</a:t>
            </a:r>
            <a:r>
              <a:rPr lang="en-US" altLang="zh-CN" sz="1800"/>
              <a:t>Src</a:t>
            </a:r>
            <a:r>
              <a:rPr sz="1800"/>
              <a:t>、黏着斑激酶</a:t>
            </a:r>
            <a:r>
              <a:rPr lang="en-US" altLang="zh-CN" sz="1800"/>
              <a:t>FAK</a:t>
            </a:r>
            <a:r>
              <a:rPr sz="1800"/>
              <a:t>），黏着斑的装配既是由信号转导控制的，也同时具有信号转导的功能。</a:t>
            </a:r>
            <a:endParaRPr sz="1800"/>
          </a:p>
          <a:p>
            <a:r>
              <a:rPr sz="1800"/>
              <a:t>通过黏着斑，由整联蛋白接到的信号通路主要有两条：</a:t>
            </a:r>
            <a:endParaRPr sz="1800"/>
          </a:p>
          <a:p>
            <a:r>
              <a:rPr lang="en-US" altLang="zh-CN" sz="1800"/>
              <a:t>1.</a:t>
            </a:r>
            <a:r>
              <a:rPr sz="1800"/>
              <a:t>细胞表面到细胞核的信号通路</a:t>
            </a:r>
            <a:endParaRPr sz="1800"/>
          </a:p>
          <a:p>
            <a:r>
              <a:rPr lang="en-US" altLang="zh-CN" sz="1800"/>
              <a:t>2.</a:t>
            </a:r>
            <a:r>
              <a:rPr sz="1800"/>
              <a:t>细胞表面到胞质核糖体的信号通路</a:t>
            </a:r>
            <a:endParaRPr sz="1800"/>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1.</a:t>
            </a:r>
            <a:r>
              <a:t>细胞表面到细胞核的信号通路</a:t>
            </a:r>
          </a:p>
        </p:txBody>
      </p:sp>
      <p:sp>
        <p:nvSpPr>
          <p:cNvPr id="3" name="内容占位符 2"/>
          <p:cNvSpPr>
            <a:spLocks noGrp="1"/>
          </p:cNvSpPr>
          <p:nvPr>
            <p:ph idx="1"/>
          </p:nvPr>
        </p:nvSpPr>
        <p:spPr>
          <a:xfrm>
            <a:off x="608330" y="1784350"/>
            <a:ext cx="10968990" cy="4465320"/>
          </a:xfrm>
        </p:spPr>
        <p:txBody>
          <a:bodyPr/>
          <a:p>
            <a:pPr>
              <a:lnSpc>
                <a:spcPct val="150000"/>
              </a:lnSpc>
            </a:pPr>
            <a:r>
              <a:rPr lang="en-US" altLang="zh-CN"/>
              <a:t>    </a:t>
            </a:r>
            <a:r>
              <a:rPr lang="en-US" altLang="zh-CN" sz="1800"/>
              <a:t>    </a:t>
            </a:r>
            <a:r>
              <a:rPr lang="zh-CN" altLang="en-US" sz="1800"/>
              <a:t>细胞表面的整联蛋白与胞外配体相互作用，导致整联蛋白成簇聚集、定位于黏着斑的</a:t>
            </a:r>
            <a:r>
              <a:rPr lang="en-US" altLang="zh-CN" sz="1800"/>
              <a:t>Src</a:t>
            </a:r>
            <a:r>
              <a:rPr lang="zh-CN" altLang="en-US" sz="1800"/>
              <a:t>活化，</a:t>
            </a:r>
            <a:r>
              <a:rPr lang="en-US" altLang="zh-CN" sz="1800"/>
              <a:t>Src</a:t>
            </a:r>
            <a:r>
              <a:rPr sz="1800"/>
              <a:t>促使</a:t>
            </a:r>
            <a:r>
              <a:rPr lang="en-US" altLang="zh-CN" sz="1800"/>
              <a:t>FAK</a:t>
            </a:r>
            <a:r>
              <a:rPr sz="1800"/>
              <a:t>的酪氨酸残基磷酸化，从而可以结合接头蛋白（</a:t>
            </a:r>
            <a:r>
              <a:rPr lang="en-US" altLang="zh-CN" sz="1800"/>
              <a:t>Grb2</a:t>
            </a:r>
            <a:r>
              <a:rPr sz="1800"/>
              <a:t>）和胞内鸟苷酸交换蛋白（</a:t>
            </a:r>
            <a:r>
              <a:rPr lang="en-US" altLang="zh-CN" sz="1800"/>
              <a:t>Sos</a:t>
            </a:r>
            <a:r>
              <a:rPr sz="1800"/>
              <a:t>），形成</a:t>
            </a:r>
            <a:r>
              <a:rPr lang="en-US" altLang="zh-CN" sz="1800"/>
              <a:t>Grb2-Sos</a:t>
            </a:r>
            <a:r>
              <a:rPr sz="1800"/>
              <a:t>复合物，这一复合物可以激活</a:t>
            </a:r>
            <a:r>
              <a:rPr lang="en-US" altLang="zh-CN" sz="1800"/>
              <a:t>Ras</a:t>
            </a:r>
            <a:r>
              <a:rPr sz="1800"/>
              <a:t>蛋白的效应，通过</a:t>
            </a:r>
            <a:r>
              <a:rPr lang="en-US" altLang="zh-CN" sz="1800"/>
              <a:t>MAPK</a:t>
            </a:r>
            <a:r>
              <a:rPr sz="1800"/>
              <a:t>级联反应途径传递信号到细胞核。</a:t>
            </a:r>
            <a:endParaRPr sz="1800"/>
          </a:p>
          <a:p>
            <a:pPr>
              <a:lnSpc>
                <a:spcPct val="150000"/>
              </a:lnSpc>
            </a:pPr>
            <a:endParaRPr sz="1800"/>
          </a:p>
          <a:p>
            <a:pPr>
              <a:lnSpc>
                <a:spcPct val="150000"/>
              </a:lnSpc>
            </a:pPr>
            <a:r>
              <a:rPr sz="1800"/>
              <a:t>需要注意的是，如果一个细胞缺少通过黏着斑与其他细胞或者基质的接触，</a:t>
            </a:r>
            <a:r>
              <a:rPr lang="en-US" altLang="zh-CN" sz="1800"/>
              <a:t>Ras-Raf-MAPK</a:t>
            </a:r>
            <a:r>
              <a:rPr sz="1800"/>
              <a:t>级联反应将受到一定的阻碍。</a:t>
            </a:r>
            <a:endParaRPr sz="1800"/>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2.</a:t>
            </a:r>
            <a:r>
              <a:t>细胞表面到胞质核糖体的信号通路</a:t>
            </a:r>
          </a:p>
        </p:txBody>
      </p:sp>
      <p:sp>
        <p:nvSpPr>
          <p:cNvPr id="3" name="内容占位符 2"/>
          <p:cNvSpPr>
            <a:spLocks noGrp="1"/>
          </p:cNvSpPr>
          <p:nvPr>
            <p:ph idx="1"/>
          </p:nvPr>
        </p:nvSpPr>
        <p:spPr/>
        <p:txBody>
          <a:bodyPr/>
          <a:p>
            <a:pPr>
              <a:lnSpc>
                <a:spcPct val="150000"/>
              </a:lnSpc>
            </a:pPr>
            <a:r>
              <a:rPr lang="zh-CN" altLang="en-US" sz="1800"/>
              <a:t>黏着斑复合物中的黏着斑激酶</a:t>
            </a:r>
            <a:r>
              <a:rPr lang="en-US" altLang="zh-CN" sz="1800"/>
              <a:t>FAK</a:t>
            </a:r>
            <a:r>
              <a:rPr sz="1800"/>
              <a:t>的酪氨酸残基被</a:t>
            </a:r>
            <a:r>
              <a:rPr lang="en-US" altLang="zh-CN" sz="1800"/>
              <a:t>Src</a:t>
            </a:r>
            <a:r>
              <a:rPr sz="1800"/>
              <a:t>磷酸化后，会产生一个信号通路的分歧，其中一条是指向细胞表面到细胞核的，而另一条则是从细胞表面到胞质核糖体的。磷酸化的</a:t>
            </a:r>
            <a:r>
              <a:rPr lang="en-US" altLang="zh-CN" sz="1800"/>
              <a:t>FAK</a:t>
            </a:r>
            <a:r>
              <a:rPr sz="1800"/>
              <a:t>酪氨酸残基可以为磷脂酰肌醇激酶（</a:t>
            </a:r>
            <a:r>
              <a:rPr lang="en-US" altLang="zh-CN" sz="1800"/>
              <a:t>PI3K</a:t>
            </a:r>
            <a:r>
              <a:rPr sz="1800"/>
              <a:t>）提供结合位点，并激活</a:t>
            </a:r>
            <a:r>
              <a:rPr lang="en-US" altLang="zh-CN" sz="1800"/>
              <a:t>PI3K</a:t>
            </a:r>
            <a:r>
              <a:rPr sz="1800"/>
              <a:t>，进行一系列的磷脂代谢，产物有：</a:t>
            </a:r>
            <a:r>
              <a:rPr lang="en-US" altLang="zh-CN" sz="1800"/>
              <a:t>PI-3,4-</a:t>
            </a:r>
            <a:r>
              <a:rPr sz="1800"/>
              <a:t>二磷酸，</a:t>
            </a:r>
            <a:r>
              <a:rPr lang="en-US" altLang="zh-CN" sz="1800"/>
              <a:t>PI-3,4,5-</a:t>
            </a:r>
            <a:r>
              <a:rPr sz="1800"/>
              <a:t>三磷酸，这两种磷脂酰肌醇多磷酸，可以和核糖体的亚基结合，从而启动细胞从</a:t>
            </a:r>
            <a:r>
              <a:rPr lang="en-US" altLang="zh-CN" sz="1800"/>
              <a:t>G1</a:t>
            </a:r>
            <a:r>
              <a:rPr sz="1800"/>
              <a:t>期到</a:t>
            </a:r>
            <a:r>
              <a:rPr lang="en-US" altLang="zh-CN" sz="1800"/>
              <a:t>S</a:t>
            </a:r>
            <a:r>
              <a:rPr sz="1800"/>
              <a:t>期所需的相关蛋白合成</a:t>
            </a:r>
            <a:endParaRPr sz="1800"/>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34715" y="288360"/>
            <a:ext cx="10969200" cy="705600"/>
          </a:xfrm>
        </p:spPr>
        <p:txBody>
          <a:bodyPr/>
          <a:p>
            <a:r>
              <a:rPr lang="zh-CN" altLang="en-US"/>
              <a:t>黏着斑复合体的基本模式图</a:t>
            </a:r>
            <a:endParaRPr lang="zh-CN" altLang="en-US"/>
          </a:p>
        </p:txBody>
      </p:sp>
      <p:pic>
        <p:nvPicPr>
          <p:cNvPr id="4" name="内容占位符 3"/>
          <p:cNvPicPr>
            <a:picLocks noChangeAspect="1"/>
          </p:cNvPicPr>
          <p:nvPr>
            <p:ph idx="1"/>
          </p:nvPr>
        </p:nvPicPr>
        <p:blipFill>
          <a:blip r:embed="rId1"/>
          <a:srcRect r="4506" b="3843"/>
          <a:stretch>
            <a:fillRect/>
          </a:stretch>
        </p:blipFill>
        <p:spPr>
          <a:xfrm>
            <a:off x="4203065" y="993775"/>
            <a:ext cx="7640955" cy="5799455"/>
          </a:xfrm>
          <a:prstGeom prst="rect">
            <a:avLst/>
          </a:prstGeom>
        </p:spPr>
      </p:pic>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细胞表面受体调控基因表达的类型</a:t>
            </a:r>
            <a:endParaRPr lang="zh-CN" altLang="en-US"/>
          </a:p>
        </p:txBody>
      </p:sp>
      <p:sp>
        <p:nvSpPr>
          <p:cNvPr id="3" name="内容占位符 2"/>
          <p:cNvSpPr>
            <a:spLocks noGrp="1"/>
          </p:cNvSpPr>
          <p:nvPr>
            <p:ph idx="1"/>
          </p:nvPr>
        </p:nvSpPr>
        <p:spPr/>
        <p:txBody>
          <a:bodyPr/>
          <a:p>
            <a:r>
              <a:rPr lang="zh-CN" altLang="en-US"/>
              <a:t>通过对细胞表面受体介导的调控细胞基因表达的信号通路，根据反应机制和特征区分四类、</a:t>
            </a:r>
            <a:r>
              <a:rPr lang="en-US" altLang="zh-CN"/>
              <a:t>8</a:t>
            </a:r>
            <a:r>
              <a:t>种：</a:t>
            </a:r>
            <a:endParaRPr lang="zh-CN" altLang="en-US"/>
          </a:p>
          <a:p>
            <a:r>
              <a:rPr lang="en-US" altLang="zh-CN"/>
              <a:t>1.cAMP-PKA</a:t>
            </a:r>
            <a:r>
              <a:t>信号通路（</a:t>
            </a:r>
            <a:r>
              <a:rPr lang="en-US" altLang="zh-CN"/>
              <a:t>GPCR</a:t>
            </a:r>
            <a:r>
              <a:t>）</a:t>
            </a:r>
            <a:r>
              <a:t>和</a:t>
            </a:r>
            <a:r>
              <a:rPr lang="en-US" altLang="zh-CN"/>
              <a:t>Ras-MAPK</a:t>
            </a:r>
            <a:r>
              <a:t>信号通路（</a:t>
            </a:r>
            <a:r>
              <a:rPr lang="en-US" altLang="zh-CN"/>
              <a:t>RTK</a:t>
            </a:r>
            <a:r>
              <a:t>）</a:t>
            </a:r>
          </a:p>
          <a:p>
            <a:r>
              <a:t>磷酸化的蛋白激酶转移至核内，引起特异性核内转录因子磷酸化。</a:t>
            </a:r>
          </a:p>
          <a:p>
            <a:r>
              <a:rPr lang="en-US" altLang="zh-CN"/>
              <a:t>2.TGF-β-Smad</a:t>
            </a:r>
            <a:r>
              <a:t>信号通路（受体丝氨酸</a:t>
            </a:r>
            <a:r>
              <a:rPr lang="en-US" altLang="zh-CN"/>
              <a:t>/</a:t>
            </a:r>
            <a:r>
              <a:t>苏氨酸激酶）和</a:t>
            </a:r>
            <a:r>
              <a:rPr lang="en-US" altLang="zh-CN"/>
              <a:t>JAK-STAT</a:t>
            </a:r>
            <a:r>
              <a:t>信号通路（细胞因子受体）</a:t>
            </a:r>
          </a:p>
          <a:p>
            <a:r>
              <a:t>激活受体本身或偶联激酶的活性，直接或间接导致胞内转录因子活化，转移至核内调控基因表达</a:t>
            </a:r>
          </a:p>
          <a:p>
            <a:r>
              <a:rPr lang="en-US" altLang="zh-CN"/>
              <a:t>3.Wnt</a:t>
            </a:r>
            <a:r>
              <a:t>信号通路和</a:t>
            </a:r>
            <a:r>
              <a:rPr lang="en-US" altLang="zh-CN"/>
              <a:t>Hedgehog</a:t>
            </a:r>
            <a:r>
              <a:t>信号通路</a:t>
            </a:r>
          </a:p>
          <a:p>
            <a:r>
              <a:t>配体与受体结合引发胞质多蛋白复合物的装配，释放转录因子，再转移至核内调控基因表达</a:t>
            </a:r>
          </a:p>
          <a:p>
            <a:r>
              <a:rPr lang="en-US" altLang="zh-CN"/>
              <a:t>4.NF-kB</a:t>
            </a:r>
            <a:r>
              <a:t>信号通路</a:t>
            </a:r>
            <a:r>
              <a:t>和</a:t>
            </a:r>
            <a:r>
              <a:rPr lang="en-US" altLang="zh-CN"/>
              <a:t>Notch</a:t>
            </a:r>
            <a:r>
              <a:t>信号通路</a:t>
            </a:r>
          </a:p>
          <a:p>
            <a:r>
              <a:t>通过对抑制物和受体本身的蛋白切割作用，释放活化的转录因子，转位至核内调控基因表达</a:t>
            </a:r>
          </a:p>
          <a:p>
            <a:r>
              <a:t>其中前两类我们已经在之前的细胞表面受体内容里学习过。</a:t>
            </a: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Wnt</a:t>
            </a:r>
            <a:r>
              <a:t>信号通路</a:t>
            </a:r>
          </a:p>
        </p:txBody>
      </p:sp>
      <p:sp>
        <p:nvSpPr>
          <p:cNvPr id="3" name="内容占位符 2"/>
          <p:cNvSpPr>
            <a:spLocks noGrp="1"/>
          </p:cNvSpPr>
          <p:nvPr>
            <p:ph idx="1"/>
          </p:nvPr>
        </p:nvSpPr>
        <p:spPr>
          <a:xfrm>
            <a:off x="608330" y="1490345"/>
            <a:ext cx="5226050" cy="4759325"/>
          </a:xfrm>
        </p:spPr>
        <p:txBody>
          <a:bodyPr/>
          <a:p>
            <a:r>
              <a:rPr lang="en-US" altLang="zh-CN"/>
              <a:t>Wnt</a:t>
            </a:r>
            <a:r>
              <a:t>是一类富含</a:t>
            </a:r>
            <a:r>
              <a:rPr lang="en-US" altLang="zh-CN"/>
              <a:t>Cys</a:t>
            </a:r>
            <a:r>
              <a:t>的分泌性糖蛋白，属于局部信号分子。其作用的通路中，由于</a:t>
            </a:r>
            <a:r>
              <a:rPr lang="en-US" altLang="zh-CN">
                <a:solidFill>
                  <a:srgbClr val="FF0000"/>
                </a:solidFill>
              </a:rPr>
              <a:t>β-catenin</a:t>
            </a:r>
            <a:r>
              <a:rPr>
                <a:solidFill>
                  <a:srgbClr val="FF0000"/>
                </a:solidFill>
              </a:rPr>
              <a:t>转录调控蛋白</a:t>
            </a:r>
            <a:r>
              <a:t>起关键作用，又称为</a:t>
            </a:r>
            <a:r>
              <a:rPr lang="en-US" altLang="zh-CN"/>
              <a:t>Wnt-β-catenin</a:t>
            </a:r>
            <a:r>
              <a:t>信号通路。主要指导胚胎发育中的生物体轴形成，组织器官建成，组织干细胞更新和分化。</a:t>
            </a:r>
          </a:p>
          <a:p>
            <a:r>
              <a:rPr lang="en-US" altLang="zh-CN"/>
              <a:t>Wnt</a:t>
            </a:r>
            <a:r>
              <a:t>信号分子的受体</a:t>
            </a:r>
            <a:r>
              <a:rPr lang="en-US" altLang="zh-CN"/>
              <a:t>Frzzled</a:t>
            </a:r>
            <a:r>
              <a:t>（</a:t>
            </a:r>
            <a:r>
              <a:rPr lang="en-US" altLang="zh-CN"/>
              <a:t>Fz</a:t>
            </a:r>
            <a:r>
              <a:t>）是类似</a:t>
            </a:r>
            <a:r>
              <a:rPr lang="en-US" altLang="zh-CN"/>
              <a:t>GPCR</a:t>
            </a:r>
            <a:r>
              <a:t>的</a:t>
            </a:r>
            <a:r>
              <a:rPr lang="en-US" altLang="zh-CN"/>
              <a:t>7</a:t>
            </a:r>
            <a:r>
              <a:t>次跨膜结构的受体，结合配体时需要另一辅助性受体</a:t>
            </a:r>
            <a:r>
              <a:rPr lang="en-US" altLang="zh-CN"/>
              <a:t>LRP</a:t>
            </a:r>
            <a:r>
              <a:t>参与。</a:t>
            </a:r>
          </a:p>
          <a:p>
            <a:r>
              <a:t>信号通路中参与的胞质调节蛋白还包括：糖原合酶激酶</a:t>
            </a:r>
            <a:r>
              <a:rPr lang="en-US" altLang="zh-CN"/>
              <a:t>3</a:t>
            </a:r>
            <a:r>
              <a:t>（</a:t>
            </a:r>
            <a:r>
              <a:rPr lang="en-US" altLang="zh-CN"/>
              <a:t>GSK3</a:t>
            </a:r>
            <a:r>
              <a:t>），抑癌基因蛋白（</a:t>
            </a:r>
            <a:r>
              <a:rPr lang="en-US" altLang="zh-CN"/>
              <a:t>APC</a:t>
            </a:r>
            <a:r>
              <a:t>），支架蛋白（</a:t>
            </a:r>
            <a:r>
              <a:rPr lang="en-US" altLang="zh-CN"/>
              <a:t>Axin</a:t>
            </a:r>
            <a:r>
              <a:t>），</a:t>
            </a:r>
          </a:p>
          <a:p>
            <a:r>
              <a:rPr lang="en-US" altLang="zh-CN"/>
              <a:t>T</a:t>
            </a:r>
            <a:r>
              <a:t>细胞因子（</a:t>
            </a:r>
            <a:r>
              <a:rPr lang="en-US" altLang="zh-CN"/>
              <a:t>TCF</a:t>
            </a:r>
            <a:r>
              <a:t>）</a:t>
            </a:r>
          </a:p>
        </p:txBody>
      </p:sp>
      <p:pic>
        <p:nvPicPr>
          <p:cNvPr id="4" name="图片 3"/>
          <p:cNvPicPr>
            <a:picLocks noChangeAspect="1"/>
          </p:cNvPicPr>
          <p:nvPr/>
        </p:nvPicPr>
        <p:blipFill>
          <a:blip r:embed="rId1"/>
          <a:stretch>
            <a:fillRect/>
          </a:stretch>
        </p:blipFill>
        <p:spPr>
          <a:xfrm>
            <a:off x="6701155" y="85090"/>
            <a:ext cx="4699635" cy="6538595"/>
          </a:xfrm>
          <a:prstGeom prst="rect">
            <a:avLst/>
          </a:prstGeom>
        </p:spPr>
      </p:pic>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Wnt</a:t>
            </a:r>
            <a:r>
              <a:t>信号通路</a:t>
            </a:r>
          </a:p>
        </p:txBody>
      </p:sp>
      <p:pic>
        <p:nvPicPr>
          <p:cNvPr id="4" name="内容占位符 3"/>
          <p:cNvPicPr>
            <a:picLocks noChangeAspect="1"/>
          </p:cNvPicPr>
          <p:nvPr>
            <p:ph idx="1"/>
          </p:nvPr>
        </p:nvPicPr>
        <p:blipFill>
          <a:blip r:embed="rId1"/>
          <a:stretch>
            <a:fillRect/>
          </a:stretch>
        </p:blipFill>
        <p:spPr>
          <a:xfrm>
            <a:off x="6929755" y="153035"/>
            <a:ext cx="4364355" cy="6552565"/>
          </a:xfrm>
          <a:prstGeom prst="rect">
            <a:avLst/>
          </a:prstGeom>
        </p:spPr>
      </p:pic>
      <p:sp>
        <p:nvSpPr>
          <p:cNvPr id="5" name="文本框 4"/>
          <p:cNvSpPr txBox="1"/>
          <p:nvPr/>
        </p:nvSpPr>
        <p:spPr>
          <a:xfrm>
            <a:off x="840740" y="1625600"/>
            <a:ext cx="5493385" cy="1753235"/>
          </a:xfrm>
          <a:prstGeom prst="rect">
            <a:avLst/>
          </a:prstGeom>
          <a:noFill/>
        </p:spPr>
        <p:txBody>
          <a:bodyPr wrap="square" rtlCol="0">
            <a:spAutoFit/>
          </a:bodyPr>
          <a:p>
            <a:pPr fontAlgn="auto">
              <a:lnSpc>
                <a:spcPct val="150000"/>
              </a:lnSpc>
            </a:pPr>
            <a:r>
              <a:rPr lang="zh-CN" altLang="en-US"/>
              <a:t>具体通路如右：是通过对多蛋白复合物的装配来促使转录因子释放的过程</a:t>
            </a:r>
            <a:endParaRPr lang="zh-CN" altLang="en-US"/>
          </a:p>
          <a:p>
            <a:pPr fontAlgn="auto">
              <a:lnSpc>
                <a:spcPct val="150000"/>
              </a:lnSpc>
            </a:pPr>
            <a:r>
              <a:rPr lang="zh-CN" altLang="en-US"/>
              <a:t>该通路的障碍会导致肿瘤发生和神经系统退行性疾病（阿兹海默症）</a:t>
            </a:r>
            <a:endParaRPr lang="zh-CN" altLang="en-US"/>
          </a:p>
        </p:txBody>
      </p:sp>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Hedgehog</a:t>
            </a:r>
            <a:r>
              <a:t>信号通路</a:t>
            </a:r>
          </a:p>
        </p:txBody>
      </p:sp>
      <p:sp>
        <p:nvSpPr>
          <p:cNvPr id="3" name="内容占位符 2"/>
          <p:cNvSpPr>
            <a:spLocks noGrp="1"/>
          </p:cNvSpPr>
          <p:nvPr>
            <p:ph idx="1"/>
          </p:nvPr>
        </p:nvSpPr>
        <p:spPr>
          <a:xfrm>
            <a:off x="608330" y="1490345"/>
            <a:ext cx="5907405" cy="4759325"/>
          </a:xfrm>
        </p:spPr>
        <p:txBody>
          <a:bodyPr/>
          <a:p>
            <a:r>
              <a:rPr lang="en-US" altLang="zh-CN"/>
              <a:t>Hedgehog</a:t>
            </a:r>
            <a:r>
              <a:t>信号分子（</a:t>
            </a:r>
            <a:r>
              <a:rPr lang="en-US" altLang="zh-CN"/>
              <a:t>Hh</a:t>
            </a:r>
            <a:r>
              <a:t>）是一类信号细胞分泌的局域蛋白质配体，也是局部信号分子的一种，作用范围极小，约</a:t>
            </a:r>
            <a:r>
              <a:rPr lang="en-US" altLang="zh-CN"/>
              <a:t>20</a:t>
            </a:r>
            <a:r>
              <a:t>个细胞。</a:t>
            </a:r>
            <a:r>
              <a:rPr lang="en-US" altLang="zh-CN"/>
              <a:t>Hh</a:t>
            </a:r>
            <a:r>
              <a:t>在信号细胞的合成和分泌是以前体形式进行的，离开信号后，通过自催化反应降解，在</a:t>
            </a:r>
            <a:r>
              <a:rPr lang="en-US" altLang="zh-CN"/>
              <a:t>N</a:t>
            </a:r>
            <a:r>
              <a:t>端的一些氨基酸残基上发生胆固醇化和软质酰化修饰。</a:t>
            </a:r>
          </a:p>
          <a:p>
            <a:r>
              <a:rPr lang="en-US" altLang="zh-CN"/>
              <a:t>Hh</a:t>
            </a:r>
            <a:r>
              <a:t>的受体蛋白有三种：</a:t>
            </a:r>
            <a:r>
              <a:rPr lang="en-US" altLang="zh-CN"/>
              <a:t>Ptc</a:t>
            </a:r>
            <a:r>
              <a:t>、</a:t>
            </a:r>
            <a:r>
              <a:rPr lang="en-US" altLang="zh-CN"/>
              <a:t>Smo</a:t>
            </a:r>
            <a:r>
              <a:t>和</a:t>
            </a:r>
            <a:r>
              <a:rPr lang="en-US" altLang="zh-CN"/>
              <a:t>iHog</a:t>
            </a:r>
            <a:r>
              <a:t>。</a:t>
            </a:r>
          </a:p>
          <a:p>
            <a:r>
              <a:rPr lang="en-US" altLang="zh-CN"/>
              <a:t>Ptc</a:t>
            </a:r>
            <a:r>
              <a:t>和</a:t>
            </a:r>
            <a:r>
              <a:rPr lang="en-US" altLang="zh-CN"/>
              <a:t>Smo</a:t>
            </a:r>
            <a:r>
              <a:t>是执行</a:t>
            </a:r>
            <a:r>
              <a:rPr lang="en-US" altLang="zh-CN"/>
              <a:t>Hh</a:t>
            </a:r>
            <a:r>
              <a:t>信号接收和转导功能，</a:t>
            </a:r>
            <a:r>
              <a:rPr lang="en-US" altLang="zh-CN"/>
              <a:t>iHog</a:t>
            </a:r>
            <a:r>
              <a:t>可能起到辅助作用。无信号状态下，</a:t>
            </a:r>
            <a:r>
              <a:rPr lang="en-US" altLang="zh-CN"/>
              <a:t>Ptc</a:t>
            </a:r>
            <a:r>
              <a:t>存在于质膜上，</a:t>
            </a:r>
            <a:r>
              <a:rPr lang="en-US" altLang="zh-CN"/>
              <a:t>Smo</a:t>
            </a:r>
            <a:r>
              <a:t>位于膜内的膜泡上，处于失活状态。</a:t>
            </a:r>
          </a:p>
          <a:p>
            <a:r>
              <a:t>涉及的其他调节蛋白：丝氨酸</a:t>
            </a:r>
            <a:r>
              <a:rPr lang="en-US" altLang="zh-CN"/>
              <a:t>/</a:t>
            </a:r>
            <a:r>
              <a:t>苏氨酸激酶</a:t>
            </a:r>
            <a:r>
              <a:rPr lang="en-US" altLang="zh-CN"/>
              <a:t>Fused</a:t>
            </a:r>
            <a:r>
              <a:t>（</a:t>
            </a:r>
            <a:r>
              <a:rPr lang="en-US" altLang="zh-CN"/>
              <a:t>Fu</a:t>
            </a:r>
            <a:r>
              <a:t>），马达蛋白</a:t>
            </a:r>
            <a:r>
              <a:rPr lang="en-US" altLang="zh-CN"/>
              <a:t>Cos-2</a:t>
            </a:r>
            <a:r>
              <a:t>，转录因子锌指蛋白</a:t>
            </a:r>
            <a:r>
              <a:rPr lang="en-US" altLang="zh-CN"/>
              <a:t>Ci</a:t>
            </a:r>
            <a:r>
              <a:t>，</a:t>
            </a:r>
            <a:r>
              <a:rPr lang="en-US" altLang="zh-CN"/>
              <a:t>PKA</a:t>
            </a:r>
            <a:r>
              <a:t>，</a:t>
            </a:r>
            <a:r>
              <a:rPr lang="en-US" altLang="zh-CN"/>
              <a:t>GSK3</a:t>
            </a:r>
            <a:r>
              <a:t>，酪蛋白激酶</a:t>
            </a:r>
            <a:r>
              <a:rPr lang="en-US" altLang="zh-CN"/>
              <a:t>-1</a:t>
            </a:r>
            <a:r>
              <a:t>（</a:t>
            </a:r>
            <a:r>
              <a:rPr lang="en-US" altLang="zh-CN"/>
              <a:t>CK-1</a:t>
            </a:r>
            <a:r>
              <a:t>）</a:t>
            </a:r>
          </a:p>
        </p:txBody>
      </p:sp>
      <p:pic>
        <p:nvPicPr>
          <p:cNvPr id="4" name="图片 3"/>
          <p:cNvPicPr>
            <a:picLocks noChangeAspect="1"/>
          </p:cNvPicPr>
          <p:nvPr/>
        </p:nvPicPr>
        <p:blipFill>
          <a:blip r:embed="rId1"/>
          <a:stretch>
            <a:fillRect/>
          </a:stretch>
        </p:blipFill>
        <p:spPr>
          <a:xfrm>
            <a:off x="7292340" y="273685"/>
            <a:ext cx="4205605" cy="6454775"/>
          </a:xfrm>
          <a:prstGeom prst="rect">
            <a:avLst/>
          </a:prstGeom>
        </p:spPr>
      </p:pic>
    </p:spTree>
    <p:custDataLst>
      <p:tags r:id="rId2"/>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Hedgehog</a:t>
            </a:r>
            <a:r>
              <a:t>信号通路</a:t>
            </a:r>
          </a:p>
        </p:txBody>
      </p:sp>
      <p:pic>
        <p:nvPicPr>
          <p:cNvPr id="4" name="内容占位符 3"/>
          <p:cNvPicPr>
            <a:picLocks noChangeAspect="1"/>
          </p:cNvPicPr>
          <p:nvPr>
            <p:ph idx="1"/>
          </p:nvPr>
        </p:nvPicPr>
        <p:blipFill>
          <a:blip r:embed="rId1"/>
          <a:stretch>
            <a:fillRect/>
          </a:stretch>
        </p:blipFill>
        <p:spPr>
          <a:xfrm>
            <a:off x="7297420" y="105410"/>
            <a:ext cx="4354830" cy="6752590"/>
          </a:xfrm>
          <a:prstGeom prst="rect">
            <a:avLst/>
          </a:prstGeom>
        </p:spPr>
      </p:pic>
      <p:sp>
        <p:nvSpPr>
          <p:cNvPr id="5" name="文本框 4"/>
          <p:cNvSpPr txBox="1"/>
          <p:nvPr/>
        </p:nvSpPr>
        <p:spPr>
          <a:xfrm>
            <a:off x="930910" y="1691005"/>
            <a:ext cx="5015230" cy="3830955"/>
          </a:xfrm>
          <a:prstGeom prst="rect">
            <a:avLst/>
          </a:prstGeom>
          <a:noFill/>
        </p:spPr>
        <p:txBody>
          <a:bodyPr wrap="square" rtlCol="0">
            <a:spAutoFit/>
          </a:bodyPr>
          <a:p>
            <a:pPr fontAlgn="auto">
              <a:lnSpc>
                <a:spcPct val="150000"/>
              </a:lnSpc>
            </a:pPr>
            <a:r>
              <a:rPr lang="en-US" altLang="zh-CN">
                <a:solidFill>
                  <a:schemeClr val="tx1">
                    <a:lumMod val="65000"/>
                    <a:lumOff val="35000"/>
                  </a:schemeClr>
                </a:solidFill>
              </a:rPr>
              <a:t>Hh</a:t>
            </a:r>
            <a:r>
              <a:rPr lang="zh-CN" altLang="en-US">
                <a:solidFill>
                  <a:schemeClr val="tx1">
                    <a:lumMod val="65000"/>
                    <a:lumOff val="35000"/>
                  </a:schemeClr>
                </a:solidFill>
              </a:rPr>
              <a:t>结合</a:t>
            </a:r>
            <a:r>
              <a:rPr lang="en-US" altLang="zh-CN">
                <a:solidFill>
                  <a:schemeClr val="tx1">
                    <a:lumMod val="65000"/>
                    <a:lumOff val="35000"/>
                  </a:schemeClr>
                </a:solidFill>
              </a:rPr>
              <a:t>Ptc</a:t>
            </a:r>
            <a:r>
              <a:rPr lang="zh-CN" altLang="en-US">
                <a:solidFill>
                  <a:schemeClr val="tx1">
                    <a:lumMod val="65000"/>
                    <a:lumOff val="35000"/>
                  </a:schemeClr>
                </a:solidFill>
              </a:rPr>
              <a:t>，接触</a:t>
            </a:r>
            <a:r>
              <a:rPr lang="en-US" altLang="zh-CN">
                <a:solidFill>
                  <a:schemeClr val="tx1">
                    <a:lumMod val="65000"/>
                    <a:lumOff val="35000"/>
                  </a:schemeClr>
                </a:solidFill>
              </a:rPr>
              <a:t>Ptc</a:t>
            </a:r>
            <a:r>
              <a:rPr lang="zh-CN" altLang="en-US">
                <a:solidFill>
                  <a:schemeClr val="tx1">
                    <a:lumMod val="65000"/>
                    <a:lumOff val="35000"/>
                  </a:schemeClr>
                </a:solidFill>
              </a:rPr>
              <a:t>对</a:t>
            </a:r>
            <a:r>
              <a:rPr lang="en-US" altLang="zh-CN">
                <a:solidFill>
                  <a:schemeClr val="tx1">
                    <a:lumMod val="65000"/>
                    <a:lumOff val="35000"/>
                  </a:schemeClr>
                </a:solidFill>
              </a:rPr>
              <a:t>Smo</a:t>
            </a:r>
            <a:r>
              <a:rPr lang="zh-CN" altLang="en-US">
                <a:solidFill>
                  <a:schemeClr val="tx1">
                    <a:lumMod val="65000"/>
                    <a:lumOff val="35000"/>
                  </a:schemeClr>
                </a:solidFill>
              </a:rPr>
              <a:t>的抑制，</a:t>
            </a:r>
            <a:r>
              <a:rPr lang="en-US" altLang="zh-CN">
                <a:solidFill>
                  <a:schemeClr val="tx1">
                    <a:lumMod val="65000"/>
                    <a:lumOff val="35000"/>
                  </a:schemeClr>
                </a:solidFill>
              </a:rPr>
              <a:t>Smo</a:t>
            </a:r>
            <a:r>
              <a:rPr lang="zh-CN" altLang="en-US">
                <a:solidFill>
                  <a:schemeClr val="tx1">
                    <a:lumMod val="65000"/>
                    <a:lumOff val="35000"/>
                  </a:schemeClr>
                </a:solidFill>
              </a:rPr>
              <a:t>通过膜融合转移到细胞膜上，利用</a:t>
            </a:r>
            <a:r>
              <a:rPr lang="en-US" altLang="zh-CN">
                <a:solidFill>
                  <a:schemeClr val="tx1">
                    <a:lumMod val="65000"/>
                    <a:lumOff val="35000"/>
                  </a:schemeClr>
                </a:solidFill>
              </a:rPr>
              <a:t>CK1</a:t>
            </a:r>
            <a:r>
              <a:rPr lang="zh-CN" altLang="en-US">
                <a:solidFill>
                  <a:schemeClr val="tx1">
                    <a:lumMod val="65000"/>
                    <a:lumOff val="35000"/>
                  </a:schemeClr>
                </a:solidFill>
              </a:rPr>
              <a:t>和</a:t>
            </a:r>
            <a:r>
              <a:rPr lang="en-US" altLang="zh-CN">
                <a:solidFill>
                  <a:schemeClr val="tx1">
                    <a:lumMod val="65000"/>
                    <a:lumOff val="35000"/>
                  </a:schemeClr>
                </a:solidFill>
              </a:rPr>
              <a:t>PKA</a:t>
            </a:r>
            <a:r>
              <a:rPr lang="zh-CN" altLang="en-US">
                <a:solidFill>
                  <a:schemeClr val="tx1">
                    <a:lumMod val="65000"/>
                    <a:lumOff val="35000"/>
                  </a:schemeClr>
                </a:solidFill>
              </a:rPr>
              <a:t>两种激酶磷酸化。</a:t>
            </a:r>
            <a:endParaRPr lang="zh-CN" altLang="en-US">
              <a:solidFill>
                <a:schemeClr val="tx1">
                  <a:lumMod val="65000"/>
                  <a:lumOff val="35000"/>
                </a:schemeClr>
              </a:solidFill>
            </a:endParaRPr>
          </a:p>
          <a:p>
            <a:pPr fontAlgn="auto">
              <a:lnSpc>
                <a:spcPct val="150000"/>
              </a:lnSpc>
            </a:pPr>
            <a:r>
              <a:rPr lang="zh-CN" altLang="en-US">
                <a:solidFill>
                  <a:schemeClr val="tx1">
                    <a:lumMod val="65000"/>
                    <a:lumOff val="35000"/>
                  </a:schemeClr>
                </a:solidFill>
              </a:rPr>
              <a:t>结合到</a:t>
            </a:r>
            <a:r>
              <a:rPr lang="en-US" altLang="zh-CN">
                <a:solidFill>
                  <a:schemeClr val="tx1">
                    <a:lumMod val="65000"/>
                    <a:lumOff val="35000"/>
                  </a:schemeClr>
                </a:solidFill>
              </a:rPr>
              <a:t>Smo</a:t>
            </a:r>
            <a:r>
              <a:rPr lang="zh-CN" altLang="en-US">
                <a:solidFill>
                  <a:schemeClr val="tx1">
                    <a:lumMod val="65000"/>
                    <a:lumOff val="35000"/>
                  </a:schemeClr>
                </a:solidFill>
              </a:rPr>
              <a:t>上的</a:t>
            </a:r>
            <a:r>
              <a:rPr lang="en-US" altLang="zh-CN">
                <a:solidFill>
                  <a:schemeClr val="tx1">
                    <a:lumMod val="65000"/>
                    <a:lumOff val="35000"/>
                  </a:schemeClr>
                </a:solidFill>
              </a:rPr>
              <a:t>Cos2</a:t>
            </a:r>
            <a:r>
              <a:rPr lang="zh-CN" altLang="en-US">
                <a:solidFill>
                  <a:schemeClr val="tx1">
                    <a:lumMod val="65000"/>
                    <a:lumOff val="35000"/>
                  </a:schemeClr>
                </a:solidFill>
              </a:rPr>
              <a:t>和</a:t>
            </a:r>
            <a:r>
              <a:rPr lang="en-US" altLang="zh-CN">
                <a:solidFill>
                  <a:schemeClr val="tx1">
                    <a:lumMod val="65000"/>
                    <a:lumOff val="35000"/>
                  </a:schemeClr>
                </a:solidFill>
              </a:rPr>
              <a:t>Fu</a:t>
            </a:r>
            <a:r>
              <a:rPr lang="zh-CN" altLang="en-US">
                <a:solidFill>
                  <a:schemeClr val="tx1">
                    <a:lumMod val="65000"/>
                    <a:lumOff val="35000"/>
                  </a:schemeClr>
                </a:solidFill>
              </a:rPr>
              <a:t>被超磷酸化，复合物的各个成分从微管上解离下来，锌指蛋白</a:t>
            </a:r>
            <a:r>
              <a:rPr lang="en-US" altLang="zh-CN">
                <a:solidFill>
                  <a:schemeClr val="tx1">
                    <a:lumMod val="65000"/>
                    <a:lumOff val="35000"/>
                  </a:schemeClr>
                </a:solidFill>
              </a:rPr>
              <a:t>Ci</a:t>
            </a:r>
            <a:r>
              <a:rPr lang="zh-CN" altLang="en-US">
                <a:solidFill>
                  <a:schemeClr val="tx1">
                    <a:lumMod val="65000"/>
                    <a:lumOff val="35000"/>
                  </a:schemeClr>
                </a:solidFill>
              </a:rPr>
              <a:t>形成稳定的结构，进入核内与</a:t>
            </a:r>
            <a:r>
              <a:rPr lang="en-US" altLang="zh-CN">
                <a:solidFill>
                  <a:schemeClr val="tx1">
                    <a:lumMod val="65000"/>
                    <a:lumOff val="35000"/>
                  </a:schemeClr>
                </a:solidFill>
              </a:rPr>
              <a:t>CREB</a:t>
            </a:r>
            <a:r>
              <a:rPr lang="zh-CN" altLang="en-US">
                <a:solidFill>
                  <a:schemeClr val="tx1">
                    <a:lumMod val="65000"/>
                    <a:lumOff val="35000"/>
                  </a:schemeClr>
                </a:solidFill>
              </a:rPr>
              <a:t>结合蛋白结合，激活转录</a:t>
            </a:r>
            <a:endParaRPr lang="zh-CN" altLang="en-US">
              <a:solidFill>
                <a:schemeClr val="tx1">
                  <a:lumMod val="65000"/>
                  <a:lumOff val="35000"/>
                </a:schemeClr>
              </a:solidFill>
            </a:endParaRPr>
          </a:p>
          <a:p>
            <a:pPr fontAlgn="auto">
              <a:lnSpc>
                <a:spcPct val="150000"/>
              </a:lnSpc>
            </a:pPr>
            <a:r>
              <a:rPr lang="zh-CN" altLang="en-US">
                <a:solidFill>
                  <a:schemeClr val="tx1">
                    <a:lumMod val="65000"/>
                    <a:lumOff val="35000"/>
                  </a:schemeClr>
                </a:solidFill>
              </a:rPr>
              <a:t>该通路同样起到控制细胞增殖分化的作用。异常时引起肿瘤发生</a:t>
            </a:r>
            <a:endParaRPr lang="zh-CN" altLang="en-US">
              <a:solidFill>
                <a:schemeClr val="tx1">
                  <a:lumMod val="65000"/>
                  <a:lumOff val="35000"/>
                </a:schemeClr>
              </a:solidFill>
            </a:endParaRPr>
          </a:p>
        </p:txBody>
      </p:sp>
    </p:spTree>
    <p:custDataLst>
      <p:tags r:id="rId2"/>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NF-kB</a:t>
            </a:r>
            <a:r>
              <a:t>信号通路</a:t>
            </a:r>
          </a:p>
        </p:txBody>
      </p:sp>
      <p:sp>
        <p:nvSpPr>
          <p:cNvPr id="3" name="内容占位符 2"/>
          <p:cNvSpPr>
            <a:spLocks noGrp="1"/>
          </p:cNvSpPr>
          <p:nvPr>
            <p:ph idx="1"/>
          </p:nvPr>
        </p:nvSpPr>
        <p:spPr/>
        <p:txBody>
          <a:bodyPr/>
          <a:p>
            <a:r>
              <a:rPr lang="zh-CN" altLang="en-US" sz="1800"/>
              <a:t>该信号通路在之前的</a:t>
            </a:r>
            <a:r>
              <a:rPr lang="en-US" altLang="zh-CN" sz="1800"/>
              <a:t>DAG-PKC</a:t>
            </a:r>
            <a:r>
              <a:rPr sz="1800"/>
              <a:t>信号通路里有涉及到，这里介绍另一种通路。</a:t>
            </a:r>
            <a:endParaRPr sz="1800"/>
          </a:p>
          <a:p>
            <a:r>
              <a:rPr lang="en-US" altLang="zh-CN" sz="1800"/>
              <a:t>NF-kB</a:t>
            </a:r>
            <a:r>
              <a:rPr sz="1800"/>
              <a:t>是一种核转录因子，对多种炎症反应的细胞因子、黏附因子和酶类的转录有调控作用，并且可以应答多种外来侵染，产生免疫、应激、炎症等，激活相关的细胞增殖分化和发育。通路未激活时，</a:t>
            </a:r>
            <a:r>
              <a:rPr lang="en-US" altLang="zh-CN" sz="1800"/>
              <a:t>NF-kB</a:t>
            </a:r>
            <a:r>
              <a:rPr sz="1800"/>
              <a:t>通常以异二聚体形式（</a:t>
            </a:r>
            <a:r>
              <a:rPr lang="en-US" altLang="zh-CN" sz="1800"/>
              <a:t>p65</a:t>
            </a:r>
            <a:r>
              <a:rPr sz="1800"/>
              <a:t>和</a:t>
            </a:r>
            <a:r>
              <a:rPr lang="en-US" altLang="zh-CN" sz="1800"/>
              <a:t>p50</a:t>
            </a:r>
            <a:r>
              <a:rPr sz="1800"/>
              <a:t>）与其抑制物 </a:t>
            </a:r>
            <a:r>
              <a:rPr lang="en-US" altLang="zh-CN" sz="1800"/>
              <a:t>I-kB </a:t>
            </a:r>
            <a:r>
              <a:rPr sz="1800"/>
              <a:t>结合，核定位信号（</a:t>
            </a:r>
            <a:r>
              <a:rPr lang="en-US" altLang="zh-CN" sz="1800"/>
              <a:t>NLS</a:t>
            </a:r>
            <a:r>
              <a:rPr sz="1800"/>
              <a:t>）区域被遮盖。</a:t>
            </a:r>
            <a:endParaRPr sz="1800"/>
          </a:p>
          <a:p>
            <a:r>
              <a:rPr sz="1800"/>
              <a:t>炎症反应相关的受体都可以激活该信号通路，如</a:t>
            </a:r>
            <a:r>
              <a:rPr lang="en-US" altLang="zh-CN" sz="1800"/>
              <a:t>TNF-α</a:t>
            </a:r>
            <a:r>
              <a:rPr sz="1800"/>
              <a:t>、</a:t>
            </a:r>
            <a:r>
              <a:rPr lang="en-US" altLang="zh-CN" sz="1800"/>
              <a:t>IL-6</a:t>
            </a:r>
            <a:r>
              <a:rPr sz="1800"/>
              <a:t>、</a:t>
            </a:r>
            <a:r>
              <a:rPr lang="en-US" altLang="zh-CN" sz="1800"/>
              <a:t>IL1</a:t>
            </a:r>
            <a:r>
              <a:rPr sz="1800"/>
              <a:t>。</a:t>
            </a:r>
            <a:endParaRPr sz="1800"/>
          </a:p>
          <a:p>
            <a:r>
              <a:rPr sz="1800"/>
              <a:t>主要机制是在于通过受体信号，激活</a:t>
            </a:r>
            <a:r>
              <a:rPr lang="en-US" altLang="zh-CN" sz="1800"/>
              <a:t>I-kB</a:t>
            </a:r>
            <a:r>
              <a:rPr sz="1800"/>
              <a:t>激酶，对</a:t>
            </a:r>
            <a:r>
              <a:rPr lang="en-US" altLang="zh-CN" sz="1800"/>
              <a:t>I-kB</a:t>
            </a:r>
            <a:r>
              <a:rPr sz="1800"/>
              <a:t>丝氨酸残基进行磷酸化，再通过</a:t>
            </a:r>
            <a:r>
              <a:rPr lang="en-US" altLang="zh-CN" sz="1800"/>
              <a:t>E3</a:t>
            </a:r>
            <a:r>
              <a:rPr sz="1800"/>
              <a:t>泛素连接酶识别磷酸丝氨酸残基引起泛素多聚化，从而产生泛素依赖性的蛋白降解，解离</a:t>
            </a:r>
            <a:r>
              <a:rPr lang="en-US" altLang="zh-CN" sz="1800"/>
              <a:t>I-kB</a:t>
            </a:r>
            <a:r>
              <a:rPr sz="1800"/>
              <a:t>，暴露</a:t>
            </a:r>
            <a:r>
              <a:rPr lang="en-US" altLang="zh-CN" sz="1800"/>
              <a:t>NLS</a:t>
            </a:r>
            <a:r>
              <a:rPr sz="1800"/>
              <a:t>，异二聚体转入核内控制靶基因转录</a:t>
            </a:r>
            <a:endParaRPr sz="1800"/>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NF-kB</a:t>
            </a:r>
            <a:r>
              <a:t>信号通路</a:t>
            </a:r>
          </a:p>
        </p:txBody>
      </p:sp>
      <p:pic>
        <p:nvPicPr>
          <p:cNvPr id="4" name="内容占位符 3"/>
          <p:cNvPicPr>
            <a:picLocks noChangeAspect="1"/>
          </p:cNvPicPr>
          <p:nvPr>
            <p:ph idx="1"/>
          </p:nvPr>
        </p:nvPicPr>
        <p:blipFill>
          <a:blip r:embed="rId1"/>
          <a:stretch>
            <a:fillRect/>
          </a:stretch>
        </p:blipFill>
        <p:spPr>
          <a:xfrm>
            <a:off x="608330" y="0"/>
            <a:ext cx="10659745" cy="6781800"/>
          </a:xfrm>
          <a:prstGeom prst="rect">
            <a:avLst/>
          </a:prstGeom>
        </p:spPr>
      </p:pic>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Notch</a:t>
            </a:r>
            <a:r>
              <a:t>信号通路</a:t>
            </a:r>
          </a:p>
        </p:txBody>
      </p:sp>
      <p:sp>
        <p:nvSpPr>
          <p:cNvPr id="3" name="内容占位符 2"/>
          <p:cNvSpPr>
            <a:spLocks noGrp="1"/>
          </p:cNvSpPr>
          <p:nvPr>
            <p:ph idx="1"/>
          </p:nvPr>
        </p:nvSpPr>
        <p:spPr/>
        <p:txBody>
          <a:bodyPr/>
          <a:p>
            <a:r>
              <a:rPr lang="zh-CN" altLang="en-US" sz="1800"/>
              <a:t>该通路是一种细胞间接触依赖性的通讯方式，受体均为膜整合蛋白，信号细胞的信号与相邻应答细胞的受体蛋白相互作用可以导致信号激活的受体发生两次切割，释放转录因子。</a:t>
            </a:r>
            <a:endParaRPr lang="zh-CN" altLang="en-US" sz="1800"/>
          </a:p>
          <a:p>
            <a:endParaRPr lang="zh-CN" altLang="en-US" sz="1800"/>
          </a:p>
          <a:p>
            <a:r>
              <a:rPr sz="1800"/>
              <a:t>与前面几种类型的信号通路使用配体进行命名的方式不同，</a:t>
            </a:r>
            <a:r>
              <a:rPr lang="en-US" altLang="zh-CN" sz="1800"/>
              <a:t>Notch</a:t>
            </a:r>
            <a:r>
              <a:rPr sz="1800"/>
              <a:t>是受体蛋白。其配体称为</a:t>
            </a:r>
            <a:r>
              <a:rPr lang="en-US" altLang="zh-CN" sz="1800"/>
              <a:t>DSL</a:t>
            </a:r>
            <a:r>
              <a:rPr sz="1800"/>
              <a:t>（指</a:t>
            </a:r>
            <a:r>
              <a:rPr lang="en-US" altLang="zh-CN" sz="1800"/>
              <a:t>Notch</a:t>
            </a:r>
            <a:r>
              <a:rPr sz="1800"/>
              <a:t>受体在果蝇中的配体</a:t>
            </a:r>
            <a:r>
              <a:rPr lang="en-US" altLang="zh-CN" sz="1800"/>
              <a:t>Delta</a:t>
            </a:r>
            <a:r>
              <a:rPr sz="1800"/>
              <a:t>、</a:t>
            </a:r>
            <a:r>
              <a:rPr lang="en-US" altLang="zh-CN" sz="1800"/>
              <a:t>Serrate</a:t>
            </a:r>
            <a:r>
              <a:rPr sz="1800"/>
              <a:t>和线虫的配体</a:t>
            </a:r>
            <a:r>
              <a:rPr lang="en-US" altLang="zh-CN" sz="1800"/>
              <a:t>Lag-2</a:t>
            </a:r>
            <a:r>
              <a:rPr sz="1800"/>
              <a:t>的合称）</a:t>
            </a:r>
            <a:endParaRPr sz="1800"/>
          </a:p>
          <a:p>
            <a:endParaRPr sz="1800"/>
          </a:p>
          <a:p>
            <a:r>
              <a:rPr lang="en-US" altLang="zh-CN" sz="1800"/>
              <a:t>Notch</a:t>
            </a:r>
            <a:r>
              <a:rPr sz="1800"/>
              <a:t>信号通路通过接触依赖性的通讯来控制细胞和周围细胞发生不同的分化。</a:t>
            </a:r>
            <a:endParaRPr sz="1800"/>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ISCONTENTSTITLE" val="0"/>
  <p:tag name="KSO_WM_UNIT_ISNUMDGMTITLE" val="0"/>
  <p:tag name="KSO_WM_UNIT_PRESET_TEXT" val="空白演示"/>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081_1*a*1"/>
  <p:tag name="KSO_WM_TEMPLATE_CATEGORY" val="custom"/>
  <p:tag name="KSO_WM_TEMPLATE_INDEX" val="20205081"/>
  <p:tag name="KSO_WM_UNIT_LAYERLEVEL" val="1"/>
  <p:tag name="KSO_WM_TAG_VERSION" val="1.0"/>
  <p:tag name="KSO_WM_BEAUTIFY_FLAG" val="#wm#"/>
</p:tagLst>
</file>

<file path=ppt/tags/tag64.xml><?xml version="1.0" encoding="utf-8"?>
<p:tagLst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BEAUTIFY_FLAG" val="#wm#"/>
  <p:tag name="KSO_WM_TEMPLATE_CATEGORY" val="custom"/>
  <p:tag name="KSO_WM_TEMPLATE_INDEX" val="20205081"/>
</p:tagLst>
</file>

<file path=ppt/tags/tag68.xml><?xml version="1.0" encoding="utf-8"?>
<p:tagLst xmlns:p="http://schemas.openxmlformats.org/presentationml/2006/main">
  <p:tag name="KSO_WM_BEAUTIFY_FLAG" val="#wm#"/>
  <p:tag name="KSO_WM_TEMPLATE_CATEGORY" val="custom"/>
  <p:tag name="KSO_WM_TEMPLATE_INDEX" val="20205081"/>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KSO_WM_BEAUTIFY_FLAG" val="#wm#"/>
  <p:tag name="KSO_WM_TEMPLATE_CATEGORY" val="custom"/>
  <p:tag name="KSO_WM_TEMPLATE_INDEX" val="20205081"/>
</p:tagLst>
</file>

<file path=ppt/tags/tag72.xml><?xml version="1.0" encoding="utf-8"?>
<p:tagLst xmlns:p="http://schemas.openxmlformats.org/presentationml/2006/main">
  <p:tag name="KSO_WM_BEAUTIFY_FLAG" val="#wm#"/>
  <p:tag name="KSO_WM_TEMPLATE_CATEGORY" val="custom"/>
  <p:tag name="KSO_WM_TEMPLATE_INDEX" val="20205081"/>
</p:tagLst>
</file>

<file path=ppt/tags/tag73.xml><?xml version="1.0" encoding="utf-8"?>
<p:tagLst xmlns:p="http://schemas.openxmlformats.org/presentationml/2006/main">
  <p:tag name="KSO_WM_BEAUTIFY_FLAG" val="#wm#"/>
  <p:tag name="KSO_WM_TEMPLATE_CATEGORY" val="custom"/>
  <p:tag name="KSO_WM_TEMPLATE_INDEX" val="20205081"/>
</p:tagLst>
</file>

<file path=ppt/tags/tag74.xml><?xml version="1.0" encoding="utf-8"?>
<p:tagLst xmlns:p="http://schemas.openxmlformats.org/presentationml/2006/main">
  <p:tag name="KSO_WM_BEAUTIFY_FLAG" val="#wm#"/>
  <p:tag name="KSO_WM_TEMPLATE_CATEGORY" val="custom"/>
  <p:tag name="KSO_WM_TEMPLATE_INDEX" val="20205081"/>
</p:tagLst>
</file>

<file path=ppt/tags/tag75.xml><?xml version="1.0" encoding="utf-8"?>
<p:tagLst xmlns:p="http://schemas.openxmlformats.org/presentationml/2006/main">
  <p:tag name="KSO_WM_BEAUTIFY_FLAG" val="#wm#"/>
  <p:tag name="KSO_WM_TEMPLATE_CATEGORY" val="custom"/>
  <p:tag name="KSO_WM_TEMPLATE_INDEX" val="20205081"/>
</p:tagLst>
</file>

<file path=ppt/tags/tag76.xml><?xml version="1.0" encoding="utf-8"?>
<p:tagLst xmlns:p="http://schemas.openxmlformats.org/presentationml/2006/main">
  <p:tag name="KSO_WM_BEAUTIFY_FLAG" val="#wm#"/>
  <p:tag name="KSO_WM_TEMPLATE_CATEGORY" val="custom"/>
  <p:tag name="KSO_WM_TEMPLATE_INDEX" val="20205081"/>
</p:tagLst>
</file>

<file path=ppt/tags/tag77.xml><?xml version="1.0" encoding="utf-8"?>
<p:tagLst xmlns:p="http://schemas.openxmlformats.org/presentationml/2006/main">
  <p:tag name="KSO_WM_BEAUTIFY_FLAG" val="#wm#"/>
  <p:tag name="KSO_WM_TEMPLATE_CATEGORY" val="custom"/>
  <p:tag name="KSO_WM_TEMPLATE_INDEX" val="20205081"/>
</p:tagLst>
</file>

<file path=ppt/tags/tag78.xml><?xml version="1.0" encoding="utf-8"?>
<p:tagLst xmlns:p="http://schemas.openxmlformats.org/presentationml/2006/main">
  <p:tag name="KSO_WM_BEAUTIFY_FLAG" val="#wm#"/>
  <p:tag name="KSO_WM_TEMPLATE_CATEGORY" val="custom"/>
  <p:tag name="KSO_WM_TEMPLATE_INDEX" val="2020508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2441</Words>
  <Application>WPS 演示</Application>
  <PresentationFormat>宽屏</PresentationFormat>
  <Paragraphs>81</Paragraphs>
  <Slides>14</Slides>
  <Notes>4</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14</vt:i4>
      </vt:variant>
    </vt:vector>
  </HeadingPairs>
  <TitlesOfParts>
    <vt:vector size="20" baseType="lpstr">
      <vt:lpstr>Arial</vt:lpstr>
      <vt:lpstr>宋体</vt:lpstr>
      <vt:lpstr>Wingdings</vt:lpstr>
      <vt:lpstr>微软雅黑</vt:lpstr>
      <vt:lpstr>Arial Unicode MS</vt:lpstr>
      <vt:lpstr>Office 主题​​</vt:lpstr>
      <vt:lpstr>细胞信号转导</vt:lpstr>
      <vt:lpstr>细胞表面受体调控基因表达的类型</vt:lpstr>
      <vt:lpstr>Wnt信号通路</vt:lpstr>
      <vt:lpstr>Wnt信号通路</vt:lpstr>
      <vt:lpstr>Hedgehog信号通路</vt:lpstr>
      <vt:lpstr>Hedgehog信号通路</vt:lpstr>
      <vt:lpstr>NF-kB信号通路</vt:lpstr>
      <vt:lpstr>NF-kB信号通路</vt:lpstr>
      <vt:lpstr>Notch信号通路</vt:lpstr>
      <vt:lpstr>Notch信号通路</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Tsongfucius</cp:lastModifiedBy>
  <cp:revision>108</cp:revision>
  <dcterms:created xsi:type="dcterms:W3CDTF">2019-06-19T02:08:00Z</dcterms:created>
  <dcterms:modified xsi:type="dcterms:W3CDTF">2020-05-07T09:47:39Z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